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media/image15.jpg" ContentType="image/gif"/>
  <Override PartName="/ppt/media/image2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21" r:id="rId5"/>
    <p:sldMasterId id="2147483733" r:id="rId6"/>
  </p:sldMasterIdLst>
  <p:sldIdLst>
    <p:sldId id="256" r:id="rId7"/>
    <p:sldId id="257" r:id="rId8"/>
    <p:sldId id="284" r:id="rId9"/>
    <p:sldId id="508" r:id="rId10"/>
    <p:sldId id="495" r:id="rId11"/>
    <p:sldId id="496" r:id="rId12"/>
    <p:sldId id="497" r:id="rId13"/>
    <p:sldId id="498" r:id="rId14"/>
    <p:sldId id="499" r:id="rId15"/>
    <p:sldId id="500" r:id="rId16"/>
    <p:sldId id="501" r:id="rId17"/>
    <p:sldId id="502" r:id="rId18"/>
    <p:sldId id="503" r:id="rId19"/>
    <p:sldId id="505" r:id="rId20"/>
    <p:sldId id="279" r:id="rId21"/>
    <p:sldId id="280" r:id="rId22"/>
    <p:sldId id="281" r:id="rId23"/>
    <p:sldId id="282" r:id="rId24"/>
    <p:sldId id="265" r:id="rId25"/>
    <p:sldId id="285" r:id="rId26"/>
    <p:sldId id="286" r:id="rId27"/>
    <p:sldId id="287" r:id="rId28"/>
    <p:sldId id="288" r:id="rId29"/>
    <p:sldId id="266" r:id="rId30"/>
    <p:sldId id="261" r:id="rId31"/>
    <p:sldId id="262" r:id="rId32"/>
    <p:sldId id="263" r:id="rId33"/>
    <p:sldId id="264" r:id="rId34"/>
    <p:sldId id="509" r:id="rId35"/>
    <p:sldId id="512" r:id="rId36"/>
    <p:sldId id="513" r:id="rId37"/>
    <p:sldId id="521" r:id="rId38"/>
    <p:sldId id="510" r:id="rId39"/>
    <p:sldId id="511" r:id="rId40"/>
    <p:sldId id="515" r:id="rId41"/>
    <p:sldId id="516" r:id="rId42"/>
    <p:sldId id="517" r:id="rId43"/>
    <p:sldId id="518" r:id="rId44"/>
    <p:sldId id="519" r:id="rId45"/>
    <p:sldId id="520" r:id="rId46"/>
    <p:sldId id="267" r:id="rId47"/>
    <p:sldId id="268" r:id="rId48"/>
    <p:sldId id="269" r:id="rId49"/>
    <p:sldId id="270" r:id="rId50"/>
    <p:sldId id="272" r:id="rId51"/>
    <p:sldId id="514" r:id="rId52"/>
    <p:sldId id="271" r:id="rId53"/>
    <p:sldId id="273" r:id="rId54"/>
    <p:sldId id="274" r:id="rId55"/>
    <p:sldId id="295" r:id="rId56"/>
    <p:sldId id="296" r:id="rId5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3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36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373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90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76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82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98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24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52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1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369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22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39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6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20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18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63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0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36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12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7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06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88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2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79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11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/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46710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21606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B92CE2-20F7-4B5F-A907-E6D0D491C8ED}" type="datetimeFigureOut">
              <a:rPr lang="zh-TW" altLang="en-US"/>
              <a:pPr>
                <a:defRPr/>
              </a:pPr>
              <a:t>2021/6/2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27098-69B5-461B-935A-E600C4374E8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3694619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20929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A6D4E6-015D-4B4C-88BC-5BDF9D8CD219}" type="datetimeFigureOut">
              <a:rPr lang="zh-TW" altLang="en-US"/>
              <a:pPr>
                <a:defRPr/>
              </a:pPr>
              <a:t>2021/6/2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851529-51C8-4956-BECE-D7B1BC8A00C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5675145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AB0B71-B03C-45C9-B3CA-0EBFD1F04DFE}" type="datetimeFigureOut">
              <a:rPr lang="zh-TW" altLang="en-US"/>
              <a:pPr>
                <a:defRPr/>
              </a:pPr>
              <a:t>2021/6/2</a:t>
            </a:fld>
            <a:endParaRPr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D8570-EFD4-41BF-99F6-EEC848F5CC5E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920086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378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7AEA9F-50CD-4EA0-88AD-03DCD48177BC}" type="datetimeFigureOut">
              <a:rPr lang="zh-TW" altLang="en-US"/>
              <a:pPr>
                <a:defRPr/>
              </a:pPr>
              <a:t>2021/6/2</a:t>
            </a:fld>
            <a:endParaRPr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A514E-73FB-4842-920B-FA316084FF92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2716579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2691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/>
          <a:lstStyle>
            <a:lvl1pPr latinLnBrk="0">
              <a:defRPr lang="zh-TW" sz="225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587C199-4135-4A88-8B65-D694FECECE5A}" type="datetimeFigureOut">
              <a:rPr lang="zh-TW" altLang="en-US"/>
              <a:pPr>
                <a:defRPr/>
              </a:pPr>
              <a:t>2021/6/2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75A93A-18AD-4577-B6E8-55EC6706762A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366848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3417313301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240CC6A-9D9C-4B2D-9038-74B3962E4E8B}" type="datetimeFigureOut">
              <a:rPr lang="zh-TW" altLang="en-US"/>
              <a:pPr>
                <a:defRPr/>
              </a:pPr>
              <a:t>2021/6/2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2EF38-2CE2-42F6-B602-EABF3C234144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1452773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407CC33-1BC0-4670-8A28-2EA3222EBF15}" type="datetimeFigureOut">
              <a:rPr lang="zh-TW" altLang="en-US"/>
              <a:pPr>
                <a:defRPr/>
              </a:pPr>
              <a:t>2021/6/2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D89D6-C15B-4C61-8258-886F43C1CF21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833034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39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54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70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59151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51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8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27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66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59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09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54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413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76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5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614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62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3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544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55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13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6/2/2021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52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006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21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03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406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70E8-9A37-4E25-BF67-91A2F76C9227}" type="datetimeFigureOut">
              <a:rPr lang="zh-TW" altLang="en-US" smtClean="0"/>
              <a:t>2021/6/2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47E15-DCA9-4495-8EB0-95A157C41B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42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4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0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364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267" y="6600825"/>
            <a:ext cx="15345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1EACE5C4-2F5D-41FC-90B6-EE6C9A9745CA}" type="datetimeFigureOut">
              <a:rPr lang="en-US" altLang="zh-TW"/>
              <a:pPr defTabSz="457200">
                <a:defRPr/>
              </a:pPr>
              <a:t>6/2/2021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1" y="6600825"/>
            <a:ext cx="6491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defRPr>
            </a:lvl1pPr>
          </a:lstStyle>
          <a:p>
            <a:pPr defTabSz="457200"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5418" y="6600825"/>
            <a:ext cx="772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6C5CA3BC-1FB6-464E-9B4A-9471F70A0A6A}" type="slidenum">
              <a:rPr lang="en-US" altLang="zh-TW"/>
              <a:pPr defTabSz="457200">
                <a:defRPr/>
              </a:pPr>
              <a:t>‹#›</a:t>
            </a:fld>
            <a:endParaRPr lang="en-US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642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zh-TW" sz="25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6/2/2021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2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2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7.jpg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3.gif"/><Relationship Id="rId7" Type="http://schemas.openxmlformats.org/officeDocument/2006/relationships/image" Target="../media/image38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gif"/><Relationship Id="rId5" Type="http://schemas.openxmlformats.org/officeDocument/2006/relationships/image" Target="../media/image31.gif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gimkit.com/live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2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3.gif"/><Relationship Id="rId7" Type="http://schemas.openxmlformats.org/officeDocument/2006/relationships/image" Target="../media/image38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gif"/><Relationship Id="rId5" Type="http://schemas.openxmlformats.org/officeDocument/2006/relationships/image" Target="../media/image31.gif"/><Relationship Id="rId4" Type="http://schemas.openxmlformats.org/officeDocument/2006/relationships/image" Target="../media/image3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andy77727@syes.tp.edu.tw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0748" r="5580" b="7747"/>
          <a:stretch/>
        </p:blipFill>
        <p:spPr>
          <a:xfrm>
            <a:off x="425668" y="0"/>
            <a:ext cx="8718331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143999" y="1536174"/>
            <a:ext cx="3048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>
                <a:latin typeface="Comic Sans MS" panose="030F0702030302020204" pitchFamily="66" charset="0"/>
              </a:rPr>
              <a:t>There are </a:t>
            </a:r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6 hidden words</a:t>
            </a:r>
            <a:r>
              <a:rPr lang="en-US" altLang="zh-TW" sz="4800" dirty="0">
                <a:latin typeface="Comic Sans MS" panose="030F0702030302020204" pitchFamily="66" charset="0"/>
              </a:rPr>
              <a:t>. Where are they?</a:t>
            </a:r>
            <a:endParaRPr lang="zh-TW" alt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170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354934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k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ey</a:t>
            </a:r>
            <a:endParaRPr kumimoji="0" lang="zh-TW" altLang="en-US" sz="15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952" y="285518"/>
            <a:ext cx="3333750" cy="25050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166805" y="2571818"/>
            <a:ext cx="683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We can use the key to lock. 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21555" r="22349"/>
          <a:stretch/>
        </p:blipFill>
        <p:spPr>
          <a:xfrm rot="5400000">
            <a:off x="6318034" y="2382888"/>
            <a:ext cx="2716567" cy="484276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81579" y="5661836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key ring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84899">
            <a:off x="-95498" y="3687911"/>
            <a:ext cx="5103364" cy="22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96481" y="315956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k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i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t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e</a:t>
            </a:r>
            <a:endParaRPr kumimoji="0" lang="zh-TW" altLang="en-US" sz="15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11" y="2237173"/>
            <a:ext cx="4320096" cy="432009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105449" y="6155095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fly a kite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928" y="2639346"/>
            <a:ext cx="6250221" cy="35157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449" y="71021"/>
            <a:ext cx="4341180" cy="24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617433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t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a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bl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e</a:t>
            </a:r>
            <a:endParaRPr kumimoji="0" lang="zh-TW" altLang="en-US" sz="15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2" y="2801089"/>
            <a:ext cx="6178858" cy="37290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955" y="-175280"/>
            <a:ext cx="3476625" cy="33051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30610" y="2675926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dining table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993" y="3471169"/>
            <a:ext cx="3891134" cy="259481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41977" y="6065987"/>
            <a:ext cx="589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lazy Susan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0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" y="3975981"/>
            <a:ext cx="3581400" cy="20193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75" y="-260634"/>
            <a:ext cx="3615616" cy="36638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19" y="3776443"/>
            <a:ext cx="4036009" cy="227025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44148">
            <a:off x="5609750" y="918161"/>
            <a:ext cx="3265617" cy="142870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564" y="210377"/>
            <a:ext cx="3058357" cy="229376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474" y="3403190"/>
            <a:ext cx="3855871" cy="2891903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3450341" y="256011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chairs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589143" y="26703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key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317705" y="2343478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box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1" y="272012"/>
            <a:ext cx="3239293" cy="2721006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471843" y="5912120"/>
            <a:ext cx="3174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table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979292" y="59586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kite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913304" y="601223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desk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7750" y="2670384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ball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7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8838" y="379254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9600" cap="none" dirty="0"/>
              <a:t>Unit 4- Vocabulary II</a:t>
            </a:r>
            <a:endParaRPr lang="zh-TW" altLang="en-US" sz="9600" cap="none" dirty="0"/>
          </a:p>
        </p:txBody>
      </p:sp>
      <p:pic>
        <p:nvPicPr>
          <p:cNvPr id="3074" name="Picture 2" descr="鬼滅之刃》煉獄杏壽郎：我不會讓任何人死去！高清壁紙">
            <a:extLst>
              <a:ext uri="{FF2B5EF4-FFF2-40B4-BE49-F238E27FC236}">
                <a16:creationId xmlns:a16="http://schemas.microsoft.com/office/drawing/2014/main" id="{7F4B191B-58FF-4D70-A747-197BE4D560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4" y="1917095"/>
            <a:ext cx="7319859" cy="49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想法泡泡: 雲朵 2">
            <a:extLst>
              <a:ext uri="{FF2B5EF4-FFF2-40B4-BE49-F238E27FC236}">
                <a16:creationId xmlns:a16="http://schemas.microsoft.com/office/drawing/2014/main" id="{CD798A4F-62A5-49EA-987C-D54B7D18409A}"/>
              </a:ext>
            </a:extLst>
          </p:cNvPr>
          <p:cNvSpPr/>
          <p:nvPr/>
        </p:nvSpPr>
        <p:spPr>
          <a:xfrm>
            <a:off x="6580415" y="2171700"/>
            <a:ext cx="5493781" cy="2392135"/>
          </a:xfrm>
          <a:prstGeom prst="cloudCallout">
            <a:avLst>
              <a:gd name="adj1" fmla="val -46233"/>
              <a:gd name="adj2" fmla="val 687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>
                <a:latin typeface="Comic Sans MS" panose="030F0702030302020204" pitchFamily="66" charset="0"/>
              </a:rPr>
              <a:t>I can learn more!!</a:t>
            </a:r>
            <a:r>
              <a:rPr lang="en-US" altLang="zh-TW" sz="6000" dirty="0">
                <a:latin typeface="Comic Sans MS" panose="030F0702030302020204" pitchFamily="66" charset="0"/>
              </a:rPr>
              <a:t>P59</a:t>
            </a:r>
            <a:endParaRPr lang="zh-TW" alt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47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684704" y="425669"/>
            <a:ext cx="203816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in</a:t>
            </a:r>
            <a:endParaRPr lang="zh-TW" altLang="en-US" sz="15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757478" y="0"/>
            <a:ext cx="5170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 me in! 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58910" y="3466627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I’m in! 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Alex I'M In GIF by CBS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78" y="4112958"/>
            <a:ext cx="4324142" cy="24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et Me In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33" y="646331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NE 個人原創貼圖- 貓小盒Kitty in the Box 動態貼圖Example with GIF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14" y="1471471"/>
            <a:ext cx="5019687" cy="50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>
            <a:off x="3234137" y="2587461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4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684704" y="425669"/>
            <a:ext cx="2265352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on</a:t>
            </a:r>
            <a:endParaRPr lang="zh-TW" altLang="en-US" sz="15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801710" y="0"/>
            <a:ext cx="6126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 my way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40780" y="3343517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put on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at Care in Cedar Lake | Hanover Veterinary Hospital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5" y="2590527"/>
            <a:ext cx="3718930" cy="42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 rot="2714845">
            <a:off x="3694737" y="2161850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4" name="Picture 6" descr="cute, confused, run, help, lost, penguin, traffic, hurry, late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69" y="76944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dam scott GIF on GIFER - by Dig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10" y="4112958"/>
            <a:ext cx="4444446" cy="24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43276" y="336527"/>
            <a:ext cx="527465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under</a:t>
            </a:r>
            <a:endParaRPr lang="zh-TW" altLang="en-US" sz="15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774120" y="81960"/>
            <a:ext cx="663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under the table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58908" y="3356272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under the sea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向下箭號 8"/>
          <p:cNvSpPr/>
          <p:nvPr/>
        </p:nvSpPr>
        <p:spPr>
          <a:xfrm rot="2037107">
            <a:off x="4638452" y="3649141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3074" name="Picture 2" descr="Cat Table Sticker by Pushee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1" y="226882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t's A Secret GIF - Secret BossBaby OnThePhone - Discover &amp; Share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46" y="851401"/>
            <a:ext cx="3050357" cy="22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 on Under the sea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99" y="4125713"/>
            <a:ext cx="3503974" cy="26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6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55163" y="469871"/>
            <a:ext cx="587374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25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next to </a:t>
            </a:r>
            <a:endParaRPr lang="zh-TW" altLang="en-US" sz="125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28908" y="117247"/>
            <a:ext cx="663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sit next to me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0" name="Picture 4" descr="Cartoon Cats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4" y="2655226"/>
            <a:ext cx="4557410" cy="36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 rot="2037107">
            <a:off x="4370823" y="2653370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4106" name="Picture 10" descr="臺北市政府文化局::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15" y="3274877"/>
            <a:ext cx="2937381" cy="33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3673365" y="6139804"/>
            <a:ext cx="8050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Xin</a:t>
            </a:r>
            <a:r>
              <a:rPr lang="en-US" altLang="zh-TW" sz="44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District is next to…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2" name="Picture 6" descr="Sitting Next To Your Friend In Class GIF - Spongebob Squarepants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635" y="851402"/>
            <a:ext cx="3524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42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352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7200" dirty="0">
                <a:latin typeface="Comic Sans MS" panose="030F0702030302020204" pitchFamily="66" charset="0"/>
              </a:rPr>
              <a:t>Prepositions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" y="1560786"/>
            <a:ext cx="12628179" cy="4616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      on      under    next to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4552"/>
          <a:stretch/>
        </p:blipFill>
        <p:spPr>
          <a:xfrm>
            <a:off x="0" y="2572544"/>
            <a:ext cx="2443656" cy="28575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4278"/>
          <a:stretch/>
        </p:blipFill>
        <p:spPr>
          <a:xfrm>
            <a:off x="2691920" y="2572544"/>
            <a:ext cx="2236327" cy="29166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 b="7280"/>
          <a:stretch/>
        </p:blipFill>
        <p:spPr>
          <a:xfrm>
            <a:off x="9183749" y="2449998"/>
            <a:ext cx="2479769" cy="325477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1"/>
          <a:stretch/>
        </p:blipFill>
        <p:spPr>
          <a:xfrm>
            <a:off x="5526623" y="2449998"/>
            <a:ext cx="3058749" cy="270667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003821" y="5557968"/>
            <a:ext cx="625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Mandy Says……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660BB8D-9406-4EEA-854B-6502A471B7B8}"/>
              </a:ext>
            </a:extLst>
          </p:cNvPr>
          <p:cNvSpPr txBox="1"/>
          <p:nvPr/>
        </p:nvSpPr>
        <p:spPr>
          <a:xfrm>
            <a:off x="6906976" y="5567466"/>
            <a:ext cx="4964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prstClr val="black"/>
                </a:solidFill>
                <a:latin typeface="Rockwell" panose="02060603020205020403"/>
                <a:ea typeface="標楷體" panose="03000509000000000000" pitchFamily="65" charset="-120"/>
              </a:rPr>
              <a:t>20</a:t>
            </a:r>
            <a:r>
              <a:rPr lang="zh-TW" altLang="en-US" sz="3200" dirty="0">
                <a:solidFill>
                  <a:prstClr val="black"/>
                </a:solidFill>
                <a:latin typeface="Rockwell" panose="02060603020205020403"/>
                <a:ea typeface="標楷體" panose="03000509000000000000" pitchFamily="65" charset="-120"/>
              </a:rPr>
              <a:t>秒去拿一個自己喜歡並可以握在手中的小東西</a:t>
            </a:r>
          </a:p>
        </p:txBody>
      </p:sp>
    </p:spTree>
    <p:extLst>
      <p:ext uri="{BB962C8B-B14F-4D97-AF65-F5344CB8AC3E}">
        <p14:creationId xmlns:p14="http://schemas.microsoft.com/office/powerpoint/2010/main" val="18388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0748" r="5580" b="7747"/>
          <a:stretch/>
        </p:blipFill>
        <p:spPr>
          <a:xfrm>
            <a:off x="1161393" y="0"/>
            <a:ext cx="8718331" cy="6858000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7677807" y="4849585"/>
            <a:ext cx="1008993" cy="5675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8686800" y="757871"/>
            <a:ext cx="830465" cy="5675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8382000" y="3807935"/>
            <a:ext cx="1008993" cy="56755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 rot="375795">
            <a:off x="4277446" y="33871"/>
            <a:ext cx="700160" cy="1448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 rot="4119258">
            <a:off x="3270407" y="2503713"/>
            <a:ext cx="883262" cy="11386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 rot="5095534">
            <a:off x="6840153" y="1255594"/>
            <a:ext cx="700160" cy="9043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546" y="557535"/>
            <a:ext cx="2280102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6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latin typeface="Comic Sans MS" panose="030F0702030302020204" pitchFamily="66" charset="0"/>
              </a:rPr>
              <a:t>Where is the cat?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9653" y="2843159"/>
            <a:ext cx="852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It’s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bag.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624998" y="2843159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in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Gif 1134: Funny Video, Cat in a Bag, Gif | Gifon007.e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9" y="1596095"/>
            <a:ext cx="3895055" cy="48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99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latin typeface="Comic Sans MS" panose="030F0702030302020204" pitchFamily="66" charset="0"/>
              </a:rPr>
              <a:t>Where is the man?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79460" y="2243566"/>
            <a:ext cx="8529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He’s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____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</a:t>
            </a: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desk.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535918" y="2243566"/>
            <a:ext cx="2364826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under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Under The Desk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" y="2392049"/>
            <a:ext cx="4778804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8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8" y="270532"/>
            <a:ext cx="11842531" cy="1325563"/>
          </a:xfrm>
        </p:spPr>
        <p:txBody>
          <a:bodyPr>
            <a:normAutofit/>
          </a:bodyPr>
          <a:lstStyle/>
          <a:p>
            <a:r>
              <a:rPr lang="en-US" altLang="zh-TW" sz="6600" dirty="0">
                <a:latin typeface="Comic Sans MS" panose="030F0702030302020204" pitchFamily="66" charset="0"/>
              </a:rPr>
              <a:t>Where is the mushroom?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39086" y="4397872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899783" y="2618701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on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Mushroom Movie [GIFS] :: Chair | Tapa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2" y="1654646"/>
            <a:ext cx="4209393" cy="48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168868" y="2558474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It’s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chair.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latin typeface="Comic Sans MS" panose="030F0702030302020204" pitchFamily="66" charset="0"/>
              </a:rPr>
              <a:t>Where are the cats?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77862" y="2164591"/>
            <a:ext cx="8529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They’re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______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table.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442434" y="2164591"/>
            <a:ext cx="3291512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next to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9220" name="Picture 4" descr="Is a 'Catch-Up Rule' the Next Frontier for Sports? | Kittens funny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4936"/>
            <a:ext cx="4414345" cy="341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字方塊 5"/>
          <p:cNvSpPr txBox="1">
            <a:spLocks noChangeArrowheads="1"/>
          </p:cNvSpPr>
          <p:nvPr/>
        </p:nvSpPr>
        <p:spPr bwMode="auto">
          <a:xfrm>
            <a:off x="131379" y="478222"/>
            <a:ext cx="120606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5400" dirty="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Challenge Time: Look. Write. Show.</a:t>
            </a:r>
            <a:endParaRPr lang="zh-TW" altLang="en-US" sz="5400" dirty="0">
              <a:solidFill>
                <a:srgbClr val="000000"/>
              </a:solidFill>
              <a:latin typeface="Aharoni" pitchFamily="2" charset="0"/>
              <a:cs typeface="Aharoni" pitchFamily="2" charset="0"/>
            </a:endParaRPr>
          </a:p>
        </p:txBody>
      </p:sp>
      <p:pic>
        <p:nvPicPr>
          <p:cNvPr id="1026" name="Picture 2" descr="Challenge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53" y="1717598"/>
            <a:ext cx="8247446" cy="44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7315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latin typeface="Comic Sans MS" panose="030F0702030302020204" pitchFamily="66" charset="0"/>
              </a:rPr>
              <a:t>Where is Pikachu?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095"/>
            <a:ext cx="5128273" cy="5093245"/>
          </a:xfrm>
        </p:spPr>
      </p:pic>
      <p:sp>
        <p:nvSpPr>
          <p:cNvPr id="5" name="文字方塊 4"/>
          <p:cNvSpPr txBox="1"/>
          <p:nvPr/>
        </p:nvSpPr>
        <p:spPr>
          <a:xfrm>
            <a:off x="4351282" y="2921658"/>
            <a:ext cx="852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box.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367449" y="2998542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in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1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2" y="1459893"/>
            <a:ext cx="3600537" cy="5398107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>
                <a:latin typeface="Comic Sans MS" panose="030F0702030302020204" pitchFamily="66" charset="0"/>
              </a:rPr>
              <a:t>Where is the man?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85897" y="3074014"/>
            <a:ext cx="7706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ball.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346934" y="3121049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on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4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772" y="1907627"/>
            <a:ext cx="7713983" cy="4493172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>
                <a:latin typeface="Comic Sans MS" panose="030F0702030302020204" pitchFamily="66" charset="0"/>
              </a:rPr>
              <a:t>Where are the eggs?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806966" y="2306368"/>
            <a:ext cx="7267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penguins.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806966" y="4615684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32731" y="2305376"/>
            <a:ext cx="2366142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under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2" name="向上箭號 1"/>
          <p:cNvSpPr/>
          <p:nvPr/>
        </p:nvSpPr>
        <p:spPr>
          <a:xfrm>
            <a:off x="1455833" y="4461641"/>
            <a:ext cx="441435" cy="1939158"/>
          </a:xfrm>
          <a:prstGeom prst="up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上箭號 8"/>
          <p:cNvSpPr/>
          <p:nvPr/>
        </p:nvSpPr>
        <p:spPr>
          <a:xfrm>
            <a:off x="4130715" y="4678580"/>
            <a:ext cx="441435" cy="1939158"/>
          </a:xfrm>
          <a:prstGeom prst="up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28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389" y="2363486"/>
            <a:ext cx="6847203" cy="3848128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>
                <a:latin typeface="Comic Sans MS" panose="030F0702030302020204" pitchFamily="66" charset="0"/>
              </a:rPr>
              <a:t>Where is Belle?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06814" y="1979226"/>
            <a:ext cx="7267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bad guy.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00093" y="4548645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8702566" y="1987762"/>
            <a:ext cx="3205654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next to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9" name="向上箭號 8"/>
          <p:cNvSpPr/>
          <p:nvPr/>
        </p:nvSpPr>
        <p:spPr>
          <a:xfrm rot="10484610">
            <a:off x="1108992" y="1690688"/>
            <a:ext cx="441435" cy="1939158"/>
          </a:xfrm>
          <a:prstGeom prst="up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74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4A209F-BC17-4F80-A982-927FFBB7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5" y="166576"/>
            <a:ext cx="11960678" cy="1325563"/>
          </a:xfrm>
        </p:spPr>
        <p:txBody>
          <a:bodyPr>
            <a:normAutofit/>
          </a:bodyPr>
          <a:lstStyle/>
          <a:p>
            <a:r>
              <a:rPr lang="en-US" altLang="zh-TW" sz="5400" dirty="0" err="1">
                <a:latin typeface="EngTRESS A" panose="02000500000000000000" pitchFamily="2" charset="0"/>
                <a:ea typeface="微軟正黑體" panose="020B0604030504040204" pitchFamily="34" charset="-120"/>
              </a:rPr>
              <a:t>Gimbit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大挑戰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https://www.gimkit.com/live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24B1DB-A6BC-4BF5-A297-6C93BA8EB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FB6A97-477E-43BB-997E-ACCC2E485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9931" r="909" b="6060"/>
          <a:stretch/>
        </p:blipFill>
        <p:spPr>
          <a:xfrm>
            <a:off x="0" y="1246909"/>
            <a:ext cx="12192000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重新定義屠版！B站即將突破三億播放的鬼滅之刃原作賣到脫銷！ - JUST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681" y="2613637"/>
            <a:ext cx="2803345" cy="417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想法泡泡: 雲朵 5">
            <a:extLst>
              <a:ext uri="{FF2B5EF4-FFF2-40B4-BE49-F238E27FC236}">
                <a16:creationId xmlns:a16="http://schemas.microsoft.com/office/drawing/2014/main" id="{EEB25BF2-0590-47B9-859F-1572F6B704C0}"/>
              </a:ext>
            </a:extLst>
          </p:cNvPr>
          <p:cNvSpPr/>
          <p:nvPr/>
        </p:nvSpPr>
        <p:spPr>
          <a:xfrm>
            <a:off x="7865128" y="1131067"/>
            <a:ext cx="4326872" cy="1482570"/>
          </a:xfrm>
          <a:prstGeom prst="cloudCallout">
            <a:avLst>
              <a:gd name="adj1" fmla="val -18532"/>
              <a:gd name="adj2" fmla="val 88620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Maybe…yes!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2" name="Picture 4" descr="問題】看到動畫第五集，有個問題想請教各位。 @鬼滅之刃哈啦板- 巴哈姆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6" y="409904"/>
            <a:ext cx="3544516" cy="629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id="{DDF4E3F1-82F9-40D8-A75A-631B8A60ADA5}"/>
              </a:ext>
            </a:extLst>
          </p:cNvPr>
          <p:cNvSpPr/>
          <p:nvPr/>
        </p:nvSpPr>
        <p:spPr>
          <a:xfrm>
            <a:off x="3368520" y="157656"/>
            <a:ext cx="5024761" cy="1862450"/>
          </a:xfrm>
          <a:prstGeom prst="wedgeEllipseCallout">
            <a:avLst>
              <a:gd name="adj1" fmla="val -57772"/>
              <a:gd name="adj2" fmla="val 214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Did you finish your homework last week?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0F95531-A3EB-4834-9E22-3B43D7BB924B}"/>
              </a:ext>
            </a:extLst>
          </p:cNvPr>
          <p:cNvSpPr txBox="1"/>
          <p:nvPr/>
        </p:nvSpPr>
        <p:spPr>
          <a:xfrm>
            <a:off x="4197145" y="2302739"/>
            <a:ext cx="336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0000FF"/>
                </a:solidFill>
              </a:rPr>
              <a:t>酷課雲</a:t>
            </a:r>
            <a:endParaRPr lang="en-US" altLang="zh-TW" sz="3600" dirty="0">
              <a:solidFill>
                <a:srgbClr val="0000FF"/>
              </a:solidFill>
            </a:endParaRPr>
          </a:p>
          <a:p>
            <a:r>
              <a:rPr lang="en-US" altLang="zh-TW" sz="3600" dirty="0">
                <a:solidFill>
                  <a:srgbClr val="0000FF"/>
                </a:solidFill>
              </a:rPr>
              <a:t>Unit 3</a:t>
            </a:r>
            <a:r>
              <a:rPr lang="zh-TW" altLang="en-US" sz="3600" dirty="0">
                <a:solidFill>
                  <a:srgbClr val="0000FF"/>
                </a:solidFill>
              </a:rPr>
              <a:t>線上測驗</a:t>
            </a:r>
            <a:endParaRPr lang="en-US" altLang="zh-TW" sz="3600" dirty="0">
              <a:solidFill>
                <a:srgbClr val="0000FF"/>
              </a:solidFill>
            </a:endParaRPr>
          </a:p>
          <a:p>
            <a:r>
              <a:rPr lang="en-US" altLang="zh-TW" sz="3600" dirty="0">
                <a:solidFill>
                  <a:srgbClr val="0000FF"/>
                </a:solidFill>
              </a:rPr>
              <a:t>Unit4</a:t>
            </a:r>
            <a:r>
              <a:rPr lang="zh-TW" altLang="en-US" sz="3600" dirty="0">
                <a:solidFill>
                  <a:srgbClr val="0000FF"/>
                </a:solidFill>
              </a:rPr>
              <a:t>聽力作業</a:t>
            </a:r>
          </a:p>
        </p:txBody>
      </p:sp>
      <p:pic>
        <p:nvPicPr>
          <p:cNvPr id="1026" name="Picture 2" descr="Little Zenitsu by YukinoSunowii on DeviantArt">
            <a:extLst>
              <a:ext uri="{FF2B5EF4-FFF2-40B4-BE49-F238E27FC236}">
                <a16:creationId xmlns:a16="http://schemas.microsoft.com/office/drawing/2014/main" id="{8FED2D8E-E1DF-4275-8DF7-FD0BA7F53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81" y="4057065"/>
            <a:ext cx="2431819" cy="29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01449BDC-BA75-4075-A777-C6074D39D353}"/>
              </a:ext>
            </a:extLst>
          </p:cNvPr>
          <p:cNvSpPr/>
          <p:nvPr/>
        </p:nvSpPr>
        <p:spPr>
          <a:xfrm>
            <a:off x="5708039" y="4530435"/>
            <a:ext cx="2374866" cy="1482570"/>
          </a:xfrm>
          <a:prstGeom prst="wedgeRoundRectCallout">
            <a:avLst>
              <a:gd name="adj1" fmla="val -74722"/>
              <a:gd name="adj2" fmla="val 0"/>
              <a:gd name="adj3" fmla="val 1666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Due date is 6/4!!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2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2CF5613-5E19-406C-9E8C-55C0DA952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3" b="5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4569415-A947-4D4D-97C7-5F9B68D0E363}"/>
              </a:ext>
            </a:extLst>
          </p:cNvPr>
          <p:cNvSpPr txBox="1"/>
          <p:nvPr/>
        </p:nvSpPr>
        <p:spPr>
          <a:xfrm>
            <a:off x="6876405" y="3429000"/>
            <a:ext cx="31986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輸入</a:t>
            </a:r>
            <a:r>
              <a:rPr lang="en-US" altLang="zh-TW" sz="4000" b="1" dirty="0">
                <a:solidFill>
                  <a:srgbClr val="FF0000"/>
                </a:solidFill>
              </a:rPr>
              <a:t>6</a:t>
            </a:r>
            <a:r>
              <a:rPr lang="zh-TW" altLang="en-US" sz="4000" b="1" dirty="0">
                <a:solidFill>
                  <a:srgbClr val="FF0000"/>
                </a:solidFill>
              </a:rPr>
              <a:t>個數字</a:t>
            </a:r>
          </a:p>
        </p:txBody>
      </p:sp>
    </p:spTree>
    <p:extLst>
      <p:ext uri="{BB962C8B-B14F-4D97-AF65-F5344CB8AC3E}">
        <p14:creationId xmlns:p14="http://schemas.microsoft.com/office/powerpoint/2010/main" val="3350227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7254780-C89C-44B5-8A0A-1D768E35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5" b="5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702949C-7EF8-4B84-A2E5-FE95B1871F3C}"/>
              </a:ext>
            </a:extLst>
          </p:cNvPr>
          <p:cNvSpPr txBox="1"/>
          <p:nvPr/>
        </p:nvSpPr>
        <p:spPr>
          <a:xfrm>
            <a:off x="6706291" y="3429000"/>
            <a:ext cx="498971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輸入自己的英文名字</a:t>
            </a:r>
          </a:p>
        </p:txBody>
      </p:sp>
    </p:spTree>
    <p:extLst>
      <p:ext uri="{BB962C8B-B14F-4D97-AF65-F5344CB8AC3E}">
        <p14:creationId xmlns:p14="http://schemas.microsoft.com/office/powerpoint/2010/main" val="1444242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B20252D-CB9E-464D-9914-AD5D056DF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5" r="3103" b="4404"/>
          <a:stretch/>
        </p:blipFill>
        <p:spPr>
          <a:xfrm>
            <a:off x="0" y="0"/>
            <a:ext cx="12247693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B453737-DC9C-42D9-A148-DEC8AA3B0F4C}"/>
              </a:ext>
            </a:extLst>
          </p:cNvPr>
          <p:cNvSpPr txBox="1"/>
          <p:nvPr/>
        </p:nvSpPr>
        <p:spPr>
          <a:xfrm>
            <a:off x="730033" y="5241472"/>
            <a:ext cx="8169038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看到這個頁面表示登入成功了</a:t>
            </a:r>
            <a:r>
              <a:rPr lang="en-US" altLang="zh-TW" sz="4000" b="1" dirty="0">
                <a:solidFill>
                  <a:srgbClr val="FF0000"/>
                </a:solidFill>
              </a:rPr>
              <a:t>!</a:t>
            </a:r>
          </a:p>
          <a:p>
            <a:r>
              <a:rPr lang="zh-TW" altLang="en-US" sz="4000" b="1" dirty="0">
                <a:solidFill>
                  <a:srgbClr val="FF0000"/>
                </a:solidFill>
              </a:rPr>
              <a:t>請停在這個畫面等待老師按開始 </a:t>
            </a:r>
            <a:r>
              <a:rPr lang="en-US" altLang="zh-TW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77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0892751-F8AD-4E35-A3BE-FDFA9BD1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73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F02462B-7671-4B68-A1DF-7D4A51710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乘號 7">
            <a:extLst>
              <a:ext uri="{FF2B5EF4-FFF2-40B4-BE49-F238E27FC236}">
                <a16:creationId xmlns:a16="http://schemas.microsoft.com/office/drawing/2014/main" id="{329B7348-C471-4C69-9D2E-6AA9B9F5D0A6}"/>
              </a:ext>
            </a:extLst>
          </p:cNvPr>
          <p:cNvSpPr/>
          <p:nvPr/>
        </p:nvSpPr>
        <p:spPr>
          <a:xfrm>
            <a:off x="6220691" y="3616037"/>
            <a:ext cx="1773382" cy="128847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5028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0F95531-A3EB-4834-9E22-3B43D7BB924B}"/>
              </a:ext>
            </a:extLst>
          </p:cNvPr>
          <p:cNvSpPr txBox="1"/>
          <p:nvPr/>
        </p:nvSpPr>
        <p:spPr>
          <a:xfrm>
            <a:off x="4197145" y="2302739"/>
            <a:ext cx="336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ckwell" panose="02060603020205020403"/>
                <a:ea typeface="標楷體" panose="03000509000000000000" pitchFamily="65" charset="-120"/>
                <a:cs typeface="+mn-cs"/>
              </a:rPr>
              <a:t>酷課雲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ckwell" panose="02060603020205020403"/>
                <a:ea typeface="標楷體" panose="03000509000000000000" pitchFamily="65" charset="-120"/>
                <a:cs typeface="+mn-cs"/>
              </a:rPr>
              <a:t>Unit 3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ckwell" panose="02060603020205020403"/>
                <a:ea typeface="標楷體" panose="03000509000000000000" pitchFamily="65" charset="-120"/>
                <a:cs typeface="+mn-cs"/>
              </a:rPr>
              <a:t>線上測驗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ckwell" panose="02060603020205020403"/>
                <a:ea typeface="標楷體" panose="03000509000000000000" pitchFamily="65" charset="-120"/>
                <a:cs typeface="+mn-cs"/>
              </a:rPr>
              <a:t>Unit4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ckwell" panose="02060603020205020403"/>
                <a:ea typeface="標楷體" panose="03000509000000000000" pitchFamily="65" charset="-120"/>
                <a:cs typeface="+mn-cs"/>
              </a:rPr>
              <a:t>聽力作業</a:t>
            </a:r>
          </a:p>
        </p:txBody>
      </p:sp>
      <p:pic>
        <p:nvPicPr>
          <p:cNvPr id="1026" name="Picture 2" descr="Little Zenitsu by YukinoSunowii on DeviantArt">
            <a:extLst>
              <a:ext uri="{FF2B5EF4-FFF2-40B4-BE49-F238E27FC236}">
                <a16:creationId xmlns:a16="http://schemas.microsoft.com/office/drawing/2014/main" id="{8FED2D8E-E1DF-4275-8DF7-FD0BA7F53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81" y="4057065"/>
            <a:ext cx="2431819" cy="29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allpaper Kimetsu No Yaiba Nezuko Cute - Hachiman Wallpaper">
            <a:extLst>
              <a:ext uri="{FF2B5EF4-FFF2-40B4-BE49-F238E27FC236}">
                <a16:creationId xmlns:a16="http://schemas.microsoft.com/office/drawing/2014/main" id="{95E1AEB2-B3E8-454D-BFEE-6D07F87935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92" y="2560562"/>
            <a:ext cx="3701143" cy="42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想法泡泡: 雲朵 5">
            <a:extLst>
              <a:ext uri="{FF2B5EF4-FFF2-40B4-BE49-F238E27FC236}">
                <a16:creationId xmlns:a16="http://schemas.microsoft.com/office/drawing/2014/main" id="{EEB25BF2-0590-47B9-859F-1572F6B704C0}"/>
              </a:ext>
            </a:extLst>
          </p:cNvPr>
          <p:cNvSpPr/>
          <p:nvPr/>
        </p:nvSpPr>
        <p:spPr>
          <a:xfrm>
            <a:off x="7865128" y="1204546"/>
            <a:ext cx="4326872" cy="1482570"/>
          </a:xfrm>
          <a:prstGeom prst="cloudCallout">
            <a:avLst>
              <a:gd name="adj1" fmla="val -41"/>
              <a:gd name="adj2" fmla="val 92475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Maybe…yes!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030" name="Picture 6" descr="ไอเดีย Sonteen 63 รายการ ในปี 2021 | นารุโตะ, แสงอุษา, ร็อคลี">
            <a:extLst>
              <a:ext uri="{FF2B5EF4-FFF2-40B4-BE49-F238E27FC236}">
                <a16:creationId xmlns:a16="http://schemas.microsoft.com/office/drawing/2014/main" id="{AA64D826-9F9D-4509-AD76-CBFCB7DA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2" y="1307645"/>
            <a:ext cx="3399017" cy="449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id="{DDF4E3F1-82F9-40D8-A75A-631B8A60ADA5}"/>
              </a:ext>
            </a:extLst>
          </p:cNvPr>
          <p:cNvSpPr/>
          <p:nvPr/>
        </p:nvSpPr>
        <p:spPr>
          <a:xfrm>
            <a:off x="3368520" y="157656"/>
            <a:ext cx="5024761" cy="1862450"/>
          </a:xfrm>
          <a:prstGeom prst="wedgeEllipseCallout">
            <a:avLst>
              <a:gd name="adj1" fmla="val -55497"/>
              <a:gd name="adj2" fmla="val 424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Did you finish your homework last week?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01449BDC-BA75-4075-A777-C6074D39D353}"/>
              </a:ext>
            </a:extLst>
          </p:cNvPr>
          <p:cNvSpPr/>
          <p:nvPr/>
        </p:nvSpPr>
        <p:spPr>
          <a:xfrm>
            <a:off x="5708039" y="4530435"/>
            <a:ext cx="2880790" cy="1625436"/>
          </a:xfrm>
          <a:prstGeom prst="wedgeRoundRectCallout">
            <a:avLst>
              <a:gd name="adj1" fmla="val -74722"/>
              <a:gd name="adj2" fmla="val 0"/>
              <a:gd name="adj3" fmla="val 1666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Due date is 6/4, this Friday!!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91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" y="3975981"/>
            <a:ext cx="3581400" cy="20193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75" y="-260634"/>
            <a:ext cx="3615616" cy="36638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19" y="3776443"/>
            <a:ext cx="4036009" cy="227025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44148">
            <a:off x="5609750" y="918161"/>
            <a:ext cx="3265617" cy="142870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564" y="210377"/>
            <a:ext cx="3058357" cy="229376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474" y="3403190"/>
            <a:ext cx="3855871" cy="2891903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3450341" y="256011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chairs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589143" y="26703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key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317705" y="2343478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box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1" y="272012"/>
            <a:ext cx="3239293" cy="2721006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471843" y="5912120"/>
            <a:ext cx="3174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table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979292" y="595868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kite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913304" y="6012235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desk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7750" y="2670384"/>
            <a:ext cx="2666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ball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94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684704" y="425669"/>
            <a:ext cx="203816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in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757478" y="0"/>
            <a:ext cx="5170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Let me in! 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58910" y="3466627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I’m in! 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" name="Picture 2" descr="Alex I'M In GIF by CBS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78" y="4112958"/>
            <a:ext cx="4324142" cy="24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et Me In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33" y="646331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NE 個人原創貼圖- 貓小盒Kitty in the Box 動態貼圖Example with GIF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14" y="1471471"/>
            <a:ext cx="5019687" cy="50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>
            <a:off x="3234137" y="2587461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53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684704" y="425669"/>
            <a:ext cx="2265352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on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801710" y="0"/>
            <a:ext cx="6126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on my way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40780" y="3343517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put on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050" name="Picture 2" descr="Cat Care in Cedar Lake | Hanover Veterinary Hospital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5" y="2590527"/>
            <a:ext cx="3718930" cy="42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 rot="2714845">
            <a:off x="3694737" y="2161850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054" name="Picture 6" descr="cute, confused, run, help, lost, penguin, traffic, hurry, late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69" y="76944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dam scott GIF on GIFER - by Dig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10" y="4112958"/>
            <a:ext cx="4444446" cy="24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91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43276" y="336527"/>
            <a:ext cx="527465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under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774120" y="81960"/>
            <a:ext cx="663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under the table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58908" y="3356272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under the sea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向下箭號 8"/>
          <p:cNvSpPr/>
          <p:nvPr/>
        </p:nvSpPr>
        <p:spPr>
          <a:xfrm rot="2037107">
            <a:off x="4638452" y="3649141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074" name="Picture 2" descr="Cat Table Sticker by Pushee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1" y="226882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t's A Secret GIF - Secret BossBaby OnThePhone - Discover &amp; Share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46" y="851401"/>
            <a:ext cx="3050357" cy="22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 on Under the sea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99" y="4125713"/>
            <a:ext cx="3503974" cy="26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03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7E64B7-22AE-4C56-BF08-D20A2DD6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255" y="334447"/>
            <a:ext cx="10036847" cy="1228849"/>
          </a:xfrm>
        </p:spPr>
        <p:txBody>
          <a:bodyPr/>
          <a:lstStyle/>
          <a:p>
            <a:r>
              <a:rPr lang="zh-TW" altLang="en-US" cap="none" dirty="0"/>
              <a:t>作業有問題如何詢問</a:t>
            </a:r>
            <a:r>
              <a:rPr lang="en-US" altLang="zh-TW" cap="none" dirty="0"/>
              <a:t>Tr. Mandy?</a:t>
            </a:r>
            <a:endParaRPr lang="zh-TW" altLang="en-US" cap="none" dirty="0"/>
          </a:p>
        </p:txBody>
      </p:sp>
      <p:pic>
        <p:nvPicPr>
          <p:cNvPr id="1026" name="Picture 2" descr="Things You Should Know Before Using Animated Gifs In Email - weMail">
            <a:extLst>
              <a:ext uri="{FF2B5EF4-FFF2-40B4-BE49-F238E27FC236}">
                <a16:creationId xmlns:a16="http://schemas.microsoft.com/office/drawing/2014/main" id="{75D40DDB-3FC1-4479-A87B-072002A05B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006" y="2130713"/>
            <a:ext cx="1738994" cy="173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6A9352-84E3-4828-BF8D-AFA86516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0" y="1751075"/>
            <a:ext cx="10058400" cy="2894404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sz="4000" dirty="0"/>
              <a:t>1. </a:t>
            </a:r>
            <a:r>
              <a:rPr lang="zh-TW" altLang="en-US" sz="4000" dirty="0"/>
              <a:t>寄</a:t>
            </a:r>
            <a:r>
              <a:rPr lang="en-US" altLang="zh-TW" sz="4000" dirty="0"/>
              <a:t>email : </a:t>
            </a:r>
            <a:r>
              <a:rPr lang="en-US" altLang="zh-TW" sz="4000" dirty="0">
                <a:hlinkClick r:id="rId3"/>
              </a:rPr>
              <a:t>mandy77727@syes.tp.edu.tw</a:t>
            </a:r>
            <a:endParaRPr lang="en-US" altLang="zh-TW" sz="4000" dirty="0"/>
          </a:p>
          <a:p>
            <a:endParaRPr lang="en-US" altLang="zh-TW" sz="4000" dirty="0"/>
          </a:p>
          <a:p>
            <a:pPr marL="0" indent="0">
              <a:buNone/>
            </a:pPr>
            <a:r>
              <a:rPr lang="en-US" altLang="zh-TW" sz="4000" dirty="0"/>
              <a:t> </a:t>
            </a:r>
          </a:p>
          <a:p>
            <a:pPr marL="0" indent="0">
              <a:buNone/>
            </a:pPr>
            <a:endParaRPr lang="en-US" altLang="zh-TW" sz="4000" dirty="0"/>
          </a:p>
          <a:p>
            <a:r>
              <a:rPr lang="en-US" altLang="zh-TW" sz="4000" dirty="0"/>
              <a:t>2. Google meet </a:t>
            </a:r>
            <a:r>
              <a:rPr lang="zh-TW" altLang="en-US" sz="4000" dirty="0"/>
              <a:t>直播課最後離開教室前</a:t>
            </a:r>
            <a:endParaRPr lang="en-US" altLang="zh-TW" sz="4000" dirty="0"/>
          </a:p>
          <a:p>
            <a:pPr marL="0" indent="0">
              <a:buNone/>
            </a:pPr>
            <a:r>
              <a:rPr lang="zh-TW" altLang="en-US" dirty="0"/>
              <a:t> </a:t>
            </a:r>
          </a:p>
        </p:txBody>
      </p:sp>
      <p:pic>
        <p:nvPicPr>
          <p:cNvPr id="4" name="Picture 2" descr="question mark reaction gif - Google Search | This or that questions,  Question mark, Reactions">
            <a:extLst>
              <a:ext uri="{FF2B5EF4-FFF2-40B4-BE49-F238E27FC236}">
                <a16:creationId xmlns:a16="http://schemas.microsoft.com/office/drawing/2014/main" id="{97367608-AFB3-40A7-9737-D326894DF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4265674"/>
            <a:ext cx="2333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99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55163" y="469871"/>
            <a:ext cx="587374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next to </a:t>
            </a:r>
            <a:endParaRPr kumimoji="0" lang="zh-TW" altLang="en-US" sz="12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28908" y="117247"/>
            <a:ext cx="663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sit next to me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100" name="Picture 4" descr="Cartoon Cats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4" y="2655226"/>
            <a:ext cx="4557410" cy="36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 rot="2037107">
            <a:off x="4370823" y="2653370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106" name="Picture 10" descr="臺北市政府文化局::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15" y="3274877"/>
            <a:ext cx="2937381" cy="33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3673365" y="6139804"/>
            <a:ext cx="8050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Xin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i District is next to…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102" name="Picture 6" descr="Sitting Next To Your Friend In Class GIF - Spongebob Squarepants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635" y="851402"/>
            <a:ext cx="3524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660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1652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The pony is ______ the desk.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92" y="2207173"/>
            <a:ext cx="9555319" cy="4153283"/>
          </a:xfrm>
        </p:spPr>
      </p:pic>
      <p:sp>
        <p:nvSpPr>
          <p:cNvPr id="5" name="文字方塊 4"/>
          <p:cNvSpPr txBox="1"/>
          <p:nvPr/>
        </p:nvSpPr>
        <p:spPr>
          <a:xfrm>
            <a:off x="126124" y="2207173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362CB55D-4996-426D-89A0-14234DB76FA4}"/>
              </a:ext>
            </a:extLst>
          </p:cNvPr>
          <p:cNvSpPr/>
          <p:nvPr/>
        </p:nvSpPr>
        <p:spPr>
          <a:xfrm>
            <a:off x="4975812" y="497544"/>
            <a:ext cx="2510837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under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7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57" y="1690688"/>
            <a:ext cx="6674726" cy="5339781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6971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The cat is ______  the rabbit.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207173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圓角矩形 5">
            <a:extLst>
              <a:ext uri="{FF2B5EF4-FFF2-40B4-BE49-F238E27FC236}">
                <a16:creationId xmlns:a16="http://schemas.microsoft.com/office/drawing/2014/main" id="{659520AA-807A-4AB3-B2C0-9A14E7CFDA43}"/>
              </a:ext>
            </a:extLst>
          </p:cNvPr>
          <p:cNvSpPr/>
          <p:nvPr/>
        </p:nvSpPr>
        <p:spPr>
          <a:xfrm>
            <a:off x="4645479" y="483681"/>
            <a:ext cx="2930978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next to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7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They are ______ the store.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9924" y="2207173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The Riddle #7 Resolved: New York Pizza, Jules Verne And 28 Hong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23" y="1466193"/>
            <a:ext cx="7790246" cy="580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5">
            <a:extLst>
              <a:ext uri="{FF2B5EF4-FFF2-40B4-BE49-F238E27FC236}">
                <a16:creationId xmlns:a16="http://schemas.microsoft.com/office/drawing/2014/main" id="{71543491-80F4-486D-9FA4-7996852036D4}"/>
              </a:ext>
            </a:extLst>
          </p:cNvPr>
          <p:cNvSpPr/>
          <p:nvPr/>
        </p:nvSpPr>
        <p:spPr>
          <a:xfrm>
            <a:off x="5481145" y="508101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in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1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92" y="1994914"/>
            <a:ext cx="7312911" cy="4863086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The cow is ______ the car.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圓角矩形 5">
            <a:extLst>
              <a:ext uri="{FF2B5EF4-FFF2-40B4-BE49-F238E27FC236}">
                <a16:creationId xmlns:a16="http://schemas.microsoft.com/office/drawing/2014/main" id="{1589AA49-B78D-4A05-A088-7A4F0A6A698D}"/>
              </a:ext>
            </a:extLst>
          </p:cNvPr>
          <p:cNvSpPr/>
          <p:nvPr/>
        </p:nvSpPr>
        <p:spPr>
          <a:xfrm>
            <a:off x="5971855" y="475516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on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17" y="1690688"/>
            <a:ext cx="5771165" cy="504564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1648090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The worms are ______ the stone.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圓角矩形 5">
            <a:extLst>
              <a:ext uri="{FF2B5EF4-FFF2-40B4-BE49-F238E27FC236}">
                <a16:creationId xmlns:a16="http://schemas.microsoft.com/office/drawing/2014/main" id="{43F33D42-B187-469C-B83D-FA22D153167A}"/>
              </a:ext>
            </a:extLst>
          </p:cNvPr>
          <p:cNvSpPr/>
          <p:nvPr/>
        </p:nvSpPr>
        <p:spPr>
          <a:xfrm>
            <a:off x="5814346" y="457406"/>
            <a:ext cx="2415253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under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2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字方塊 5"/>
          <p:cNvSpPr txBox="1">
            <a:spLocks noChangeArrowheads="1"/>
          </p:cNvSpPr>
          <p:nvPr/>
        </p:nvSpPr>
        <p:spPr bwMode="auto">
          <a:xfrm>
            <a:off x="131379" y="478222"/>
            <a:ext cx="120606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itchFamily="2" charset="0"/>
                <a:ea typeface="微軟正黑體" panose="020B0604030504040204" pitchFamily="34" charset="-120"/>
                <a:cs typeface="Aharoni" pitchFamily="2" charset="0"/>
              </a:rPr>
              <a:t>Challenge Time: Look. Write. Show.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haroni" pitchFamily="2" charset="0"/>
              <a:ea typeface="微軟正黑體" panose="020B0604030504040204" pitchFamily="34" charset="-120"/>
              <a:cs typeface="Aharoni" pitchFamily="2" charset="0"/>
            </a:endParaRPr>
          </a:p>
        </p:txBody>
      </p:sp>
      <p:pic>
        <p:nvPicPr>
          <p:cNvPr id="4" name="Picture 4" descr="Nezuko Demon Slayer GIF - Nezuko DemonSlayer Cute - Discover &amp; Share GIFs">
            <a:extLst>
              <a:ext uri="{FF2B5EF4-FFF2-40B4-BE49-F238E27FC236}">
                <a16:creationId xmlns:a16="http://schemas.microsoft.com/office/drawing/2014/main" id="{7A80DB6B-3916-4897-BAB3-DB8733D15A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57" y="1379764"/>
            <a:ext cx="5478236" cy="547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89337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The baby is ______ the box.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In Florida, babies may one day come in box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10003"/>
          <a:stretch/>
        </p:blipFill>
        <p:spPr bwMode="auto">
          <a:xfrm>
            <a:off x="3468413" y="1690688"/>
            <a:ext cx="8024323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66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29" y="1698706"/>
            <a:ext cx="6879058" cy="5159294"/>
          </a:xfr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09753" y="215488"/>
            <a:ext cx="11682247" cy="1325563"/>
          </a:xfrm>
        </p:spPr>
        <p:txBody>
          <a:bodyPr>
            <a:normAutofit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The spider is _____ the roof.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0574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22" y="1871091"/>
            <a:ext cx="8598119" cy="4986909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43605" y="380890"/>
            <a:ext cx="11001703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The pigs are ______ the tiger.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89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8838" y="379254"/>
            <a:ext cx="10058400" cy="1609344"/>
          </a:xfrm>
        </p:spPr>
        <p:txBody>
          <a:bodyPr>
            <a:normAutofit/>
          </a:bodyPr>
          <a:lstStyle/>
          <a:p>
            <a:r>
              <a:rPr lang="en-US" altLang="zh-TW" sz="9600" cap="none" dirty="0"/>
              <a:t>Unit 4- Vocabulary I</a:t>
            </a:r>
            <a:endParaRPr lang="zh-TW" altLang="en-US" sz="9600" cap="none" dirty="0"/>
          </a:p>
        </p:txBody>
      </p:sp>
      <p:pic>
        <p:nvPicPr>
          <p:cNvPr id="2050" name="Picture 2" descr="Baamboozle - FINAL REVIEW - INTERMEDIATE 2">
            <a:extLst>
              <a:ext uri="{FF2B5EF4-FFF2-40B4-BE49-F238E27FC236}">
                <a16:creationId xmlns:a16="http://schemas.microsoft.com/office/drawing/2014/main" id="{619CF62E-754F-4B63-9572-970C2BCE6A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1938630"/>
            <a:ext cx="8458199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094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lbasaur used 69 - GIF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32" y="2397210"/>
            <a:ext cx="6623598" cy="44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80847" y="759263"/>
            <a:ext cx="11711153" cy="1325563"/>
          </a:xfrm>
        </p:spPr>
        <p:txBody>
          <a:bodyPr>
            <a:normAutofit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Squirtle is ______ Bulbasaur.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4" name="向下箭號 3"/>
          <p:cNvSpPr/>
          <p:nvPr/>
        </p:nvSpPr>
        <p:spPr>
          <a:xfrm rot="19617161">
            <a:off x="2732529" y="2299620"/>
            <a:ext cx="765926" cy="2150324"/>
          </a:xfrm>
          <a:prstGeom prst="down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7978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6124" y="660892"/>
            <a:ext cx="11711153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>
                <a:latin typeface="Comic Sans MS" panose="030F0702030302020204" pitchFamily="66" charset="0"/>
              </a:rPr>
              <a:t>Newton is ______ the apple tree.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無鋼圈內衣好嗎？網友最想知道的５大謎團- ILINA璦琳娜內衣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23263"/>
            <a:ext cx="9448800" cy="49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0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6199" y="92967"/>
            <a:ext cx="2989659" cy="2989659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945" y="532422"/>
            <a:ext cx="1303597" cy="86906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168" y="3497801"/>
            <a:ext cx="2816194" cy="243562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362" y="1224399"/>
            <a:ext cx="2601797" cy="146351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645" y="3082626"/>
            <a:ext cx="2986034" cy="251282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112299" y="2786588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basketball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902678" y="1529882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baseball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757084" y="5595450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soccer 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257933" y="2287160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pokéball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974542" y="561232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volleyball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204" y="321030"/>
            <a:ext cx="4771659" cy="2160914"/>
          </a:xfrm>
        </p:spPr>
        <p:txBody>
          <a:bodyPr>
            <a:noAutofit/>
          </a:bodyPr>
          <a:lstStyle/>
          <a:p>
            <a:r>
              <a:rPr lang="en-US" altLang="zh-TW" sz="15000" b="1" cap="none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all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1" y="2933491"/>
            <a:ext cx="4077478" cy="34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7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b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o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x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94" y="2592280"/>
            <a:ext cx="5588493" cy="41913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05" y="2990036"/>
            <a:ext cx="4381131" cy="32858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631" y="1121020"/>
            <a:ext cx="4262677" cy="5016299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011334" y="613731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gift box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653047" y="5814153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mail box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283" y="289860"/>
            <a:ext cx="3174669" cy="222622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255947" y="2403967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candy box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1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7" y="2093975"/>
            <a:ext cx="4799446" cy="48634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45" y="-435506"/>
            <a:ext cx="4622492" cy="30816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816" y="3223594"/>
            <a:ext cx="4191000" cy="304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83762" y="2428835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sofa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44713" y="6096856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bench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88130" y="387403"/>
            <a:ext cx="7284523" cy="1841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ch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air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89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4" y="2031230"/>
            <a:ext cx="6583246" cy="46980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564" y="0"/>
            <a:ext cx="4599327" cy="32244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395" y="3826276"/>
            <a:ext cx="3794794" cy="230849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309731" y="2686287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desk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309731" y="5811609"/>
            <a:ext cx="321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a table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44507" y="342590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d</a:t>
            </a:r>
            <a:r>
              <a:rPr kumimoji="0" lang="en-US" altLang="zh-TW" sz="15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e</a:t>
            </a:r>
            <a:r>
              <a:rPr kumimoji="0" lang="en-US" altLang="zh-TW" sz="1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j-cs"/>
              </a:rPr>
              <a:t>sk</a:t>
            </a:r>
            <a:endParaRPr kumimoji="0" lang="zh-TW" altLang="en-US" sz="1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572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5.xml><?xml version="1.0" encoding="utf-8"?>
<a:theme xmlns:a="http://schemas.openxmlformats.org/drawingml/2006/main" name="3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4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627</Words>
  <Application>Microsoft Office PowerPoint</Application>
  <PresentationFormat>寬螢幕</PresentationFormat>
  <Paragraphs>193</Paragraphs>
  <Slides>51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51</vt:i4>
      </vt:variant>
    </vt:vector>
  </HeadingPairs>
  <TitlesOfParts>
    <vt:vector size="68" baseType="lpstr">
      <vt:lpstr>Arial Unicode MS</vt:lpstr>
      <vt:lpstr>微軟正黑體</vt:lpstr>
      <vt:lpstr>Aharoni</vt:lpstr>
      <vt:lpstr>Arial</vt:lpstr>
      <vt:lpstr>Calibri</vt:lpstr>
      <vt:lpstr>Calibri Light</vt:lpstr>
      <vt:lpstr>Comic Sans MS</vt:lpstr>
      <vt:lpstr>EngTRESS A</vt:lpstr>
      <vt:lpstr>Rockwell</vt:lpstr>
      <vt:lpstr>Rockwell Condensed</vt:lpstr>
      <vt:lpstr>Wingdings</vt:lpstr>
      <vt:lpstr>Office 佈景主題</vt:lpstr>
      <vt:lpstr>木刻字型</vt:lpstr>
      <vt:lpstr>1_Office 佈景主題</vt:lpstr>
      <vt:lpstr>Health Fitness 16x9</vt:lpstr>
      <vt:lpstr>3_木刻字型</vt:lpstr>
      <vt:lpstr>4_木刻字型</vt:lpstr>
      <vt:lpstr>PowerPoint 簡報</vt:lpstr>
      <vt:lpstr>PowerPoint 簡報</vt:lpstr>
      <vt:lpstr>PowerPoint 簡報</vt:lpstr>
      <vt:lpstr>作業有問題如何詢問Tr. Mandy?</vt:lpstr>
      <vt:lpstr>Unit 4- Vocabulary I</vt:lpstr>
      <vt:lpstr>ball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Unit 4- Vocabulary II</vt:lpstr>
      <vt:lpstr>PowerPoint 簡報</vt:lpstr>
      <vt:lpstr>PowerPoint 簡報</vt:lpstr>
      <vt:lpstr>PowerPoint 簡報</vt:lpstr>
      <vt:lpstr>PowerPoint 簡報</vt:lpstr>
      <vt:lpstr>Prepositions</vt:lpstr>
      <vt:lpstr>Where is the cat?</vt:lpstr>
      <vt:lpstr>Where is the man?</vt:lpstr>
      <vt:lpstr>Where is the mushroom?</vt:lpstr>
      <vt:lpstr>Where are the cats?</vt:lpstr>
      <vt:lpstr>PowerPoint 簡報</vt:lpstr>
      <vt:lpstr>Where is Pikachu?</vt:lpstr>
      <vt:lpstr>Where is the man?</vt:lpstr>
      <vt:lpstr>Where are the eggs?</vt:lpstr>
      <vt:lpstr>Where is Belle?</vt:lpstr>
      <vt:lpstr>Gimbit大挑戰 https://www.gimkit.com/live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 pony is ______ the desk.</vt:lpstr>
      <vt:lpstr>The cat is ______  the rabbit.</vt:lpstr>
      <vt:lpstr>They are ______ the store.</vt:lpstr>
      <vt:lpstr>The cow is ______ the car.</vt:lpstr>
      <vt:lpstr>The worms are ______ the stone.</vt:lpstr>
      <vt:lpstr>PowerPoint 簡報</vt:lpstr>
      <vt:lpstr>The baby is ______ the box.</vt:lpstr>
      <vt:lpstr>The spider is _____ the roof.</vt:lpstr>
      <vt:lpstr>The pigs are ______ the tiger.</vt:lpstr>
      <vt:lpstr>Squirtle is ______ Bulbasaur.</vt:lpstr>
      <vt:lpstr>Newton is ______ the apple tree.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144</cp:revision>
  <dcterms:created xsi:type="dcterms:W3CDTF">2020-06-11T01:25:46Z</dcterms:created>
  <dcterms:modified xsi:type="dcterms:W3CDTF">2021-06-02T04:40:47Z</dcterms:modified>
</cp:coreProperties>
</file>